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70" r:id="rId5"/>
    <p:sldId id="271" r:id="rId6"/>
    <p:sldId id="272" r:id="rId7"/>
    <p:sldId id="273" r:id="rId8"/>
    <p:sldId id="260" r:id="rId9"/>
    <p:sldId id="274" r:id="rId10"/>
    <p:sldId id="261" r:id="rId11"/>
    <p:sldId id="262" r:id="rId12"/>
    <p:sldId id="263" r:id="rId13"/>
    <p:sldId id="264" r:id="rId14"/>
    <p:sldId id="267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F334A-2EE0-4E7E-8D76-B51D0C72F04C}" type="datetimeFigureOut">
              <a:rPr lang="en-GB" smtClean="0"/>
              <a:t>09/06/2022</a:t>
            </a:fld>
            <a:endParaRPr lang="en-GB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GB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CA5D1-461B-4072-BAF8-EAABCB6B1AB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943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F84510E-EE10-F2DE-4079-80DC6632F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5" y="2342932"/>
            <a:ext cx="8361229" cy="1601816"/>
          </a:xfrm>
        </p:spPr>
        <p:txBody>
          <a:bodyPr anchor="t"/>
          <a:lstStyle/>
          <a:p>
            <a:r>
              <a:rPr lang="cs-CZ" sz="3200" b="1" cap="none" dirty="0">
                <a:latin typeface="Arial" panose="020B0604020202020204" pitchFamily="34" charset="0"/>
                <a:cs typeface="Arial" panose="020B0604020202020204" pitchFamily="34" charset="0"/>
              </a:rPr>
              <a:t>Prototyp klientské aplikace pro komunitní překlad textů z kulturních institucí</a:t>
            </a:r>
            <a:br>
              <a:rPr lang="cs-CZ" sz="28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cs-CZ" sz="1100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cs-CZ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cs-CZ" sz="2800" cap="none" dirty="0">
                <a:latin typeface="Arial" panose="020B0604020202020204" pitchFamily="34" charset="0"/>
                <a:cs typeface="Arial" panose="020B0604020202020204" pitchFamily="34" charset="0"/>
              </a:rPr>
              <a:t>Jan Pelikán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A315E1E-2661-7DFE-E716-F44D698DE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4" y="4601660"/>
            <a:ext cx="6831673" cy="1086237"/>
          </a:xfrm>
        </p:spPr>
        <p:txBody>
          <a:bodyPr>
            <a:normAutofit/>
          </a:bodyPr>
          <a:lstStyle/>
          <a:p>
            <a:r>
              <a:rPr lang="cs-CZ" sz="2200" dirty="0">
                <a:latin typeface="Arial" panose="020B0604020202020204" pitchFamily="34" charset="0"/>
                <a:cs typeface="Arial" panose="020B0604020202020204" pitchFamily="34" charset="0"/>
              </a:rPr>
              <a:t>Vedoucí práce: Ing. Richard Lipka, Ph.D.</a:t>
            </a: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DDDBDE47-4F60-3568-0217-09E3B5D62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0390" y="3256723"/>
            <a:ext cx="2766435" cy="276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54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C76889-D64F-BF11-AB77-89DF996A2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724989"/>
          </a:xfrm>
        </p:spPr>
        <p:txBody>
          <a:bodyPr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Testování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Zástupný symbol obrázku 5" descr="Obsah obrázku text&#10;&#10;Popis byl vytvořen automaticky">
            <a:extLst>
              <a:ext uri="{FF2B5EF4-FFF2-40B4-BE49-F238E27FC236}">
                <a16:creationId xmlns:a16="http://schemas.microsoft.com/office/drawing/2014/main" id="{D0B02C8E-F40B-1C47-4AB5-92D92A81F89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37" r="1437"/>
          <a:stretch>
            <a:fillRect/>
          </a:stretch>
        </p:blipFill>
        <p:spPr/>
      </p:pic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6C025AA-AC40-1DA9-1021-E3C5E2548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560991"/>
            <a:ext cx="3855720" cy="3011432"/>
          </a:xfrm>
        </p:spPr>
        <p:txBody>
          <a:bodyPr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Uživatelské testování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Celkově 6 testerů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Testováno na různých zařízeních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Explorativní testování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Implementace některých připomínek</a:t>
            </a:r>
          </a:p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Zpětná vazba na aplikaci byla kladná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Zástupný symbol pro číslo snímku 7">
            <a:extLst>
              <a:ext uri="{FF2B5EF4-FFF2-40B4-BE49-F238E27FC236}">
                <a16:creationId xmlns:a16="http://schemas.microsoft.com/office/drawing/2014/main" id="{619D4FE5-8F3D-9DDB-C404-72EF0F27C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9/10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933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DD65BBF-B2C0-3C7B-76D7-98B608BE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Závěr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ástupný obsah 4">
            <a:extLst>
              <a:ext uri="{FF2B5EF4-FFF2-40B4-BE49-F238E27FC236}">
                <a16:creationId xmlns:a16="http://schemas.microsoft.com/office/drawing/2014/main" id="{1426328A-7FC8-5108-E9E4-67B8160AD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020" y="1475970"/>
            <a:ext cx="5212080" cy="404387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Seznámení se s technologiemi a existujícími aplikacemi</a:t>
            </a:r>
          </a:p>
          <a:p>
            <a:pPr>
              <a:lnSpc>
                <a:spcPct val="150000"/>
              </a:lnSpc>
            </a:pP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Návrh aplikace a jejího vzhledu</a:t>
            </a:r>
          </a:p>
          <a:p>
            <a:pPr>
              <a:lnSpc>
                <a:spcPct val="150000"/>
              </a:lnSpc>
            </a:pP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Implementace na platformu Android</a:t>
            </a:r>
          </a:p>
          <a:p>
            <a:pPr>
              <a:lnSpc>
                <a:spcPct val="150000"/>
              </a:lnSpc>
            </a:pPr>
            <a:endParaRPr lang="cs-CZ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Otestování reálnými uživateli aplikace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Zástupný text 5">
            <a:extLst>
              <a:ext uri="{FF2B5EF4-FFF2-40B4-BE49-F238E27FC236}">
                <a16:creationId xmlns:a16="http://schemas.microsoft.com/office/drawing/2014/main" id="{C75B7260-BD94-E130-5721-206EE4D56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508789"/>
            <a:ext cx="3855720" cy="3011056"/>
          </a:xfrm>
        </p:spPr>
        <p:txBody>
          <a:bodyPr>
            <a:normAutofit/>
          </a:bodyPr>
          <a:lstStyle/>
          <a:p>
            <a:r>
              <a:rPr lang="cs-CZ" sz="2800" dirty="0">
                <a:latin typeface="Arial" panose="020B0604020202020204" pitchFamily="34" charset="0"/>
                <a:cs typeface="Arial" panose="020B0604020202020204" pitchFamily="34" charset="0"/>
              </a:rPr>
              <a:t>Funkční aplikace</a:t>
            </a:r>
          </a:p>
          <a:p>
            <a:endParaRPr lang="cs-CZ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cs-CZ" sz="2800" dirty="0">
                <a:latin typeface="Arial" panose="020B0604020202020204" pitchFamily="34" charset="0"/>
                <a:cs typeface="Arial" panose="020B0604020202020204" pitchFamily="34" charset="0"/>
              </a:rPr>
              <a:t>Testováno uživateli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Zástupný symbol pro číslo snímku 7">
            <a:extLst>
              <a:ext uri="{FF2B5EF4-FFF2-40B4-BE49-F238E27FC236}">
                <a16:creationId xmlns:a16="http://schemas.microsoft.com/office/drawing/2014/main" id="{466C79DE-4FE4-F68E-1528-30A53532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10/10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084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37179A7-3E2F-2831-578D-5E55CDCC0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 anchor="ctr"/>
          <a:lstStyle/>
          <a:p>
            <a:r>
              <a:rPr lang="cs-CZ" sz="5600" cap="none" dirty="0">
                <a:latin typeface="Arial" panose="020B0604020202020204" pitchFamily="34" charset="0"/>
                <a:cs typeface="Arial" panose="020B0604020202020204" pitchFamily="34" charset="0"/>
              </a:rPr>
              <a:t>Děkuji Vám za pozornost</a:t>
            </a:r>
            <a:endParaRPr lang="en-GB" sz="56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0668EB36-AFD8-3422-7BFF-C4CFAE9F4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721" y="4542029"/>
            <a:ext cx="2379305" cy="116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81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C1DDFB-D328-453D-35C7-F9825594E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Jaké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možnosti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navíc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dává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uživateli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přihlášení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v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rámci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mobilní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200" dirty="0" err="1">
                <a:latin typeface="Arial" panose="020B0604020202020204" pitchFamily="34" charset="0"/>
                <a:cs typeface="Arial" panose="020B0604020202020204" pitchFamily="34" charset="0"/>
              </a:rPr>
              <a:t>aplikace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126171C-0796-A198-FE7E-A4FC53129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Možnost změny hesla v mobilní aplikaci</a:t>
            </a:r>
          </a:p>
          <a:p>
            <a:r>
              <a:rPr lang="cs-CZ" dirty="0"/>
              <a:t>Při návrhu aplikace a serveru, byla možnost „Nahrát exponát“ pouze pro přihlášeného uživatele. </a:t>
            </a:r>
          </a:p>
          <a:p>
            <a:r>
              <a:rPr lang="cs-CZ" dirty="0"/>
              <a:t>Rozšíření aplikace – při přidávání dalších funkcionalit aplikace, může být vyžadováno přihlášení uživatele. </a:t>
            </a:r>
          </a:p>
          <a:p>
            <a:pPr lvl="1"/>
            <a:r>
              <a:rPr lang="cs-CZ" dirty="0"/>
              <a:t>Např. Úprava fotek exponátu z dané instituce (musí být správcem instituce)</a:t>
            </a:r>
          </a:p>
          <a:p>
            <a:pPr lvl="1"/>
            <a:r>
              <a:rPr lang="cs-CZ" dirty="0"/>
              <a:t>Změna údajů o exponátu, přímo z místa v muzeu.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707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C1DDFB-D328-453D-35C7-F9825594E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Pokud by byla požadována funkcionalita systému v </a:t>
            </a:r>
            <a:r>
              <a:rPr lang="cs-CZ" sz="3200" dirty="0" err="1">
                <a:latin typeface="Arial" panose="020B0604020202020204" pitchFamily="34" charset="0"/>
                <a:cs typeface="Arial" panose="020B0604020202020204" pitchFamily="34" charset="0"/>
              </a:rPr>
              <a:t>offline</a:t>
            </a: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 prostředí, případně v prostředí, kde by byla Wi-Fi síť jen v prostoru pokladen – jaké modifikace systému by bylo třeba provést? 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126171C-0796-A198-FE7E-A4FC53129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751907"/>
            <a:ext cx="9601200" cy="3509555"/>
          </a:xfrm>
        </p:spPr>
        <p:txBody>
          <a:bodyPr>
            <a:normAutofit fontScale="92500" lnSpcReduction="10000"/>
          </a:bodyPr>
          <a:lstStyle/>
          <a:p>
            <a:r>
              <a:rPr lang="cs-CZ" dirty="0"/>
              <a:t>Pokud by se jednalo o druhou možnost (Wi-Fi síť pouze v prostoru pokladen)</a:t>
            </a:r>
          </a:p>
          <a:p>
            <a:pPr lvl="1"/>
            <a:r>
              <a:rPr lang="cs-CZ" dirty="0"/>
              <a:t>Aplikace by musela v tomto prostoru stáhnout ze serveru informace o instituci a jejich exponátech. </a:t>
            </a:r>
          </a:p>
          <a:p>
            <a:pPr lvl="1"/>
            <a:r>
              <a:rPr lang="cs-CZ" dirty="0"/>
              <a:t>Aplikace by v případě absence internetového připojení měla zkusit vyhledat informace v lokálním úložišti, kde byli staženy informace z minulého kroku</a:t>
            </a:r>
          </a:p>
          <a:p>
            <a:r>
              <a:rPr lang="cs-CZ" dirty="0"/>
              <a:t>Funkcionalitu systému v </a:t>
            </a:r>
            <a:r>
              <a:rPr lang="cs-CZ" dirty="0" err="1"/>
              <a:t>offline</a:t>
            </a:r>
            <a:r>
              <a:rPr lang="cs-CZ" dirty="0"/>
              <a:t> systému. </a:t>
            </a:r>
          </a:p>
          <a:p>
            <a:pPr lvl="1"/>
            <a:r>
              <a:rPr lang="cs-CZ" dirty="0"/>
              <a:t>Vždy by byla nutnost stáhnout data ze serveru a poté postupovat jak je zmíněno výše</a:t>
            </a:r>
          </a:p>
          <a:p>
            <a:r>
              <a:rPr lang="cs-CZ" dirty="0"/>
              <a:t>Velikost pro přenos jednoho exponátu je přibližně 500B a jednoho překladu je 175B</a:t>
            </a:r>
          </a:p>
          <a:p>
            <a:pPr lvl="1"/>
            <a:r>
              <a:rPr lang="cs-CZ" dirty="0"/>
              <a:t>Při 200 exponátech a u každého exponátu by byli 3 překlady, objem zprávy by byl přibližně 200 kB, což je přijatelná velikost.</a:t>
            </a:r>
          </a:p>
          <a:p>
            <a:pPr marL="530352" lvl="1" indent="0">
              <a:buNone/>
            </a:pPr>
            <a:endParaRPr lang="cs-CZ" dirty="0"/>
          </a:p>
          <a:p>
            <a:pPr marL="530352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0981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A038D94-EC77-4DE3-946B-0ACC7AFE1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Je aplikace snadno rozšiřitelná o použití NFC tagů? 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212225-BE39-92D5-4916-4F63200E9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Ano, je.</a:t>
            </a:r>
          </a:p>
          <a:p>
            <a:r>
              <a:rPr lang="cs-CZ" dirty="0"/>
              <a:t>Do manifestu aplikace se přidá oprávnění NFC. Jedná se „bezpečné“ oprávnění, tím pádem uživatel nemusí povolit při běhu aplikace.</a:t>
            </a:r>
          </a:p>
          <a:p>
            <a:r>
              <a:rPr lang="cs-CZ" dirty="0"/>
              <a:t>Zajistit aby NFC bylo aktivní v době možného kontaktu. </a:t>
            </a:r>
          </a:p>
          <a:p>
            <a:pPr lvl="1"/>
            <a:r>
              <a:rPr lang="cs-CZ" dirty="0"/>
              <a:t>Zapnuté NFC při používání aplikace</a:t>
            </a:r>
          </a:p>
          <a:p>
            <a:pPr lvl="1"/>
            <a:r>
              <a:rPr lang="cs-CZ" dirty="0"/>
              <a:t>Zapnout NFC pouze když je uživatel na daném fragmentu aplikace (např. speciální obrazovka jako skener QR kódu)</a:t>
            </a:r>
          </a:p>
          <a:p>
            <a:r>
              <a:rPr lang="cs-CZ" dirty="0"/>
              <a:t>Při kontaktu a přenosu dat, stejné jako při naskenování QR kódu</a:t>
            </a:r>
          </a:p>
        </p:txBody>
      </p:sp>
    </p:spTree>
    <p:extLst>
      <p:ext uri="{BB962C8B-B14F-4D97-AF65-F5344CB8AC3E}">
        <p14:creationId xmlns:p14="http://schemas.microsoft.com/office/powerpoint/2010/main" val="77570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32CA63-1FB1-6CD5-AE90-B9B6523E3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Vznik práce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Zástupný symbol obrázku 6">
            <a:extLst>
              <a:ext uri="{FF2B5EF4-FFF2-40B4-BE49-F238E27FC236}">
                <a16:creationId xmlns:a16="http://schemas.microsoft.com/office/drawing/2014/main" id="{03B579E6-4459-2DEC-3933-B077C66EB04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47" r="1447"/>
          <a:stretch>
            <a:fillRect/>
          </a:stretch>
        </p:blipFill>
        <p:spPr/>
      </p:pic>
      <p:sp>
        <p:nvSpPr>
          <p:cNvPr id="4" name="Zástupný text 3">
            <a:extLst>
              <a:ext uri="{FF2B5EF4-FFF2-40B4-BE49-F238E27FC236}">
                <a16:creationId xmlns:a16="http://schemas.microsoft.com/office/drawing/2014/main" id="{C45B0773-4C40-AA06-4E41-06235C255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Absence generického průvodce na trhu.</a:t>
            </a:r>
          </a:p>
          <a:p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Vyvinutí aplikace na míru je z finančního hlediska nemožné pro malé instituce.</a:t>
            </a:r>
          </a:p>
          <a:p>
            <a:r>
              <a:rPr lang="cs-CZ" sz="1800" dirty="0">
                <a:latin typeface="Arial" panose="020B0604020202020204" pitchFamily="34" charset="0"/>
                <a:cs typeface="Arial" panose="020B0604020202020204" pitchFamily="34" charset="0"/>
              </a:rPr>
              <a:t>Využití mobilního telefonu k prohlídce muzea v dnešní době není problém.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6C73FF30-581D-79BE-FEE0-B44606A2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1/10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768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C6D3ADE-4E23-A25E-10D7-EDC9ADC30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Bakalářská práce Mikešová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ástupný obsah 4">
            <a:extLst>
              <a:ext uri="{FF2B5EF4-FFF2-40B4-BE49-F238E27FC236}">
                <a16:creationId xmlns:a16="http://schemas.microsoft.com/office/drawing/2014/main" id="{40D7233B-90D2-620A-259C-13494DDE8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764742"/>
            <a:ext cx="5212080" cy="38252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Praktická část práce</a:t>
            </a:r>
          </a:p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Doporučení k implementaci</a:t>
            </a:r>
          </a:p>
          <a:p>
            <a:pPr lvl="1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Obecné nástroje pro tvorbu průvodců</a:t>
            </a:r>
          </a:p>
          <a:p>
            <a:pPr lvl="1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Řešení komunitního překladu</a:t>
            </a:r>
          </a:p>
          <a:p>
            <a:pPr lvl="1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Autorizace třetích stran</a:t>
            </a:r>
          </a:p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Návrh aplikace</a:t>
            </a:r>
          </a:p>
          <a:p>
            <a:pPr lvl="1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Třídy uživatelů</a:t>
            </a:r>
          </a:p>
          <a:p>
            <a:pPr lvl="1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Use Case scénáře</a:t>
            </a:r>
          </a:p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Architektura aplikace</a:t>
            </a:r>
          </a:p>
        </p:txBody>
      </p:sp>
      <p:sp>
        <p:nvSpPr>
          <p:cNvPr id="6" name="Zástupný text 5">
            <a:extLst>
              <a:ext uri="{FF2B5EF4-FFF2-40B4-BE49-F238E27FC236}">
                <a16:creationId xmlns:a16="http://schemas.microsoft.com/office/drawing/2014/main" id="{73B3EEE0-75A9-8B87-CC69-7609F214B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3273426"/>
            <a:ext cx="3855720" cy="3011056"/>
          </a:xfrm>
        </p:spPr>
        <p:txBody>
          <a:bodyPr>
            <a:normAutofit/>
          </a:bodyPr>
          <a:lstStyle/>
          <a:p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Teoretická část práce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Dostupné technologie pro vývoj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Seznam aplikací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s-CZ" sz="2000" dirty="0">
                <a:latin typeface="Arial" panose="020B0604020202020204" pitchFamily="34" charset="0"/>
                <a:cs typeface="Arial" panose="020B0604020202020204" pitchFamily="34" charset="0"/>
              </a:rPr>
              <a:t>Výběr nejlepších funkcionalit z aplikací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Zástupný symbol pro číslo snímku 7">
            <a:extLst>
              <a:ext uri="{FF2B5EF4-FFF2-40B4-BE49-F238E27FC236}">
                <a16:creationId xmlns:a16="http://schemas.microsoft.com/office/drawing/2014/main" id="{ECA4070C-661D-CA27-27E1-97FC3BB1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2/10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900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DEAC01-A606-0478-2EC9-BA25398D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>
            <a:normAutofit fontScale="90000"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Use case scénář – Zobrazení instituce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2A6924E-C5B5-6A6C-C8F1-2F8A109C4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25377"/>
            <a:ext cx="4443984" cy="823912"/>
          </a:xfrm>
        </p:spPr>
        <p:txBody>
          <a:bodyPr anchor="t"/>
          <a:lstStyle/>
          <a:p>
            <a:r>
              <a:rPr lang="cs-CZ" dirty="0"/>
              <a:t>Uživatel chce získat informace o instituci</a:t>
            </a:r>
            <a:endParaRPr lang="en-GB" dirty="0"/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1596A96-B4C0-7B99-684E-555C0EA1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560321"/>
            <a:ext cx="4443984" cy="330708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cs-CZ" dirty="0"/>
              <a:t>Při spuštění aplikace se zobrazí seznam institucí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Uživatel chce zjistit informace o instituci (Např. Západočeské muzeum)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Klikne na položku v seznamu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Zobrazí se mu informační karta o instituci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Kliknutím mimo kartu, karta zmizí</a:t>
            </a:r>
            <a:endParaRPr lang="en-GB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875CC28-8371-0B3D-BFB8-C80A6B768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054" y="1393371"/>
            <a:ext cx="2464763" cy="5216435"/>
          </a:xfrm>
          <a:prstGeom prst="rect">
            <a:avLst/>
          </a:prstGeom>
        </p:spPr>
      </p:pic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578E1996-4A91-0CAD-6CE8-5C0F248AF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17438" y="6407499"/>
            <a:ext cx="1596292" cy="404614"/>
          </a:xfrm>
        </p:spPr>
        <p:txBody>
          <a:bodyPr/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3/10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463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>
            <a:extLst>
              <a:ext uri="{FF2B5EF4-FFF2-40B4-BE49-F238E27FC236}">
                <a16:creationId xmlns:a16="http://schemas.microsoft.com/office/drawing/2014/main" id="{4A8E818E-7ABE-5E3D-B325-4DF1AD7830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054" y="1393371"/>
            <a:ext cx="2464763" cy="5216432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DEAC01-A606-0478-2EC9-BA25398D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>
            <a:normAutofit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Use case scénář – Změna jazyka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2A6924E-C5B5-6A6C-C8F1-2F8A109C4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25377"/>
            <a:ext cx="4443984" cy="823912"/>
          </a:xfrm>
        </p:spPr>
        <p:txBody>
          <a:bodyPr anchor="t"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Uživatel si chce změnit jazyk pro překlady textů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1596A96-B4C0-7B99-684E-555C0EA1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560321"/>
            <a:ext cx="4443984" cy="330708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V aplikaci si uživatel najde příslušný formulář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Seznam je pojízdný, uživatel může hledat jazyk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Uživatel použije filtr, pro vyhledání jazyka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Stiskne vybraný jazyk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Aplikace oznámí úspěšnou změnu jazyka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9A683D35-CADB-7196-2749-EE88F272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17438" y="6407499"/>
            <a:ext cx="1596292" cy="404614"/>
          </a:xfrm>
        </p:spPr>
        <p:txBody>
          <a:bodyPr/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4/10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531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ACBFA31A-7864-089E-FE1B-3B4F070E5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1054" y="1393371"/>
            <a:ext cx="2464763" cy="5216433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DEAC01-A606-0478-2EC9-BA25398D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>
            <a:normAutofit fontScale="90000"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Use case scénář – Přihlášení do aplikace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2A6924E-C5B5-6A6C-C8F1-2F8A109C4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25377"/>
            <a:ext cx="4443984" cy="823912"/>
          </a:xfrm>
        </p:spPr>
        <p:txBody>
          <a:bodyPr anchor="t"/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Uživatel se chce přihlásit do aplikace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1596A96-B4C0-7B99-684E-555C0EA1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560321"/>
            <a:ext cx="4443984" cy="330708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V aplikaci si uživatel zobrazí obrazovku Profil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Vyplní formulář s jménem a heslem a odešle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Aplikace zobrazí animaci neúspěchu, pokud se přihlášení nepovedlo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Aplikace zobrazí animaci úspěchu a přihlásí uživatele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E9E13524-84A9-6DF7-BACB-A5BE605F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17438" y="6407499"/>
            <a:ext cx="1596292" cy="404614"/>
          </a:xfrm>
        </p:spPr>
        <p:txBody>
          <a:bodyPr/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5/10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77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Zástupný obsah 6">
            <a:extLst>
              <a:ext uri="{FF2B5EF4-FFF2-40B4-BE49-F238E27FC236}">
                <a16:creationId xmlns:a16="http://schemas.microsoft.com/office/drawing/2014/main" id="{5993AA81-BFCF-B7F9-2768-EAA89FCE1B6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611054" y="1393370"/>
            <a:ext cx="2464763" cy="522663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79DEAC01-A606-0478-2EC9-BA25398D2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7571"/>
          </a:xfrm>
        </p:spPr>
        <p:txBody>
          <a:bodyPr>
            <a:normAutofit fontScale="90000"/>
          </a:bodyPr>
          <a:lstStyle/>
          <a:p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Use case scénář – Přidat nový exponát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2A6924E-C5B5-6A6C-C8F1-2F8A109C4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25377"/>
            <a:ext cx="4443984" cy="823912"/>
          </a:xfrm>
        </p:spPr>
        <p:txBody>
          <a:bodyPr anchor="t"/>
          <a:lstStyle/>
          <a:p>
            <a:r>
              <a:rPr lang="cs-CZ" dirty="0"/>
              <a:t>Uživatel chce přidat nový exponát do databáze</a:t>
            </a:r>
            <a:endParaRPr lang="en-GB" dirty="0"/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1596A96-B4C0-7B99-684E-555C0EA17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560320"/>
            <a:ext cx="4443984" cy="4049483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cs-CZ" dirty="0"/>
              <a:t>V aplikaci najde příslušný formulář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Vyplní jméno exponátu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Ze seznamů vybere přesnou pozici exponátu (instituce, budova, …)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Vyfotí informativní text u exponátu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Může vyplnit nepovinné položky: ručně přepsat text a vyfotit obrázek exponátu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Aplikace odešle data na server</a:t>
            </a:r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Aplikace informuje o úspěchu či neúspěchu</a:t>
            </a:r>
            <a:endParaRPr lang="en-GB" dirty="0"/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8E9C6DAE-17A1-F72E-182D-AFCA2D29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17438" y="6407499"/>
            <a:ext cx="1596292" cy="404614"/>
          </a:xfrm>
        </p:spPr>
        <p:txBody>
          <a:bodyPr/>
          <a:lstStyle/>
          <a:p>
            <a:pPr algn="ctr"/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6/10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71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DEEF47-D82C-A36F-B3B3-496DB184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Popis </a:t>
            </a:r>
            <a:r>
              <a:rPr lang="cs-CZ" sz="4600" dirty="0">
                <a:latin typeface="Arial" panose="020B0604020202020204" pitchFamily="34" charset="0"/>
                <a:cs typeface="Arial" panose="020B0604020202020204" pitchFamily="34" charset="0"/>
              </a:rPr>
              <a:t>implementace</a:t>
            </a:r>
            <a:endParaRPr lang="en-GB" sz="4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ástupný obsah 4">
            <a:extLst>
              <a:ext uri="{FF2B5EF4-FFF2-40B4-BE49-F238E27FC236}">
                <a16:creationId xmlns:a16="http://schemas.microsoft.com/office/drawing/2014/main" id="{3A227155-3A6D-628C-2F64-2F42E9DBD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Dostupnost pro široké spektrum zařízení</a:t>
            </a:r>
          </a:p>
          <a:p>
            <a:pPr lvl="1"/>
            <a:endParaRPr lang="cs-CZ" dirty="0"/>
          </a:p>
          <a:p>
            <a:r>
              <a:rPr lang="cs-CZ" dirty="0"/>
              <a:t>Možnost využití novějších funkcí</a:t>
            </a:r>
          </a:p>
          <a:p>
            <a:pPr lvl="1"/>
            <a:endParaRPr lang="cs-CZ" dirty="0"/>
          </a:p>
          <a:p>
            <a:r>
              <a:rPr lang="cs-CZ" dirty="0"/>
              <a:t>MVVM architektura: </a:t>
            </a:r>
          </a:p>
          <a:p>
            <a:pPr marL="530352" lvl="1" indent="0">
              <a:buNone/>
            </a:pPr>
            <a:r>
              <a:rPr lang="cs-CZ" dirty="0"/>
              <a:t>Model – </a:t>
            </a:r>
            <a:r>
              <a:rPr lang="cs-CZ" dirty="0" err="1"/>
              <a:t>ViewModel</a:t>
            </a:r>
            <a:r>
              <a:rPr lang="cs-CZ" dirty="0"/>
              <a:t> – </a:t>
            </a:r>
            <a:r>
              <a:rPr lang="cs-CZ" dirty="0" err="1"/>
              <a:t>View</a:t>
            </a:r>
            <a:endParaRPr lang="cs-CZ" dirty="0"/>
          </a:p>
          <a:p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4166FDA-BF65-C9D8-8F81-063FD947B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Platforma Android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Kotlin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API level 23+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Android 6+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BBCB9BB0-D825-BF58-D295-28A015DD25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75" t="-147" r="15478" b="90741"/>
          <a:stretch/>
        </p:blipFill>
        <p:spPr>
          <a:xfrm>
            <a:off x="8525691" y="5893115"/>
            <a:ext cx="3537857" cy="558167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D6D1F4A2-6E65-2FFF-BA5D-94860CB86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846" y="1632447"/>
            <a:ext cx="3382154" cy="4315690"/>
          </a:xfrm>
          <a:prstGeom prst="rect">
            <a:avLst/>
          </a:prstGeom>
        </p:spPr>
      </p:pic>
      <p:sp>
        <p:nvSpPr>
          <p:cNvPr id="12" name="Zástupný symbol pro číslo snímku 7">
            <a:extLst>
              <a:ext uri="{FF2B5EF4-FFF2-40B4-BE49-F238E27FC236}">
                <a16:creationId xmlns:a16="http://schemas.microsoft.com/office/drawing/2014/main" id="{ACC89EAA-0ABB-5D1E-2ED0-524E11722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7/10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848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DEEF47-D82C-A36F-B3B3-496DB184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>
                <a:latin typeface="Arial" panose="020B0604020202020204" pitchFamily="34" charset="0"/>
                <a:cs typeface="Arial" panose="020B0604020202020204" pitchFamily="34" charset="0"/>
              </a:rPr>
              <a:t>Popis </a:t>
            </a:r>
            <a:r>
              <a:rPr lang="cs-CZ" sz="4600" dirty="0">
                <a:latin typeface="Arial" panose="020B0604020202020204" pitchFamily="34" charset="0"/>
                <a:cs typeface="Arial" panose="020B0604020202020204" pitchFamily="34" charset="0"/>
              </a:rPr>
              <a:t>implementace</a:t>
            </a:r>
            <a:endParaRPr lang="en-GB" sz="4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ástupný obsah 4">
            <a:extLst>
              <a:ext uri="{FF2B5EF4-FFF2-40B4-BE49-F238E27FC236}">
                <a16:creationId xmlns:a16="http://schemas.microsoft.com/office/drawing/2014/main" id="{3A227155-3A6D-628C-2F64-2F42E9DBD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MVVM architektura: </a:t>
            </a:r>
          </a:p>
          <a:p>
            <a:pPr marL="530352" lvl="1" indent="0">
              <a:buNone/>
            </a:pPr>
            <a:r>
              <a:rPr lang="cs-CZ" dirty="0"/>
              <a:t>Model – </a:t>
            </a:r>
            <a:r>
              <a:rPr lang="cs-CZ" dirty="0" err="1"/>
              <a:t>APIClient</a:t>
            </a:r>
            <a:r>
              <a:rPr lang="cs-CZ" dirty="0"/>
              <a:t> (server) a </a:t>
            </a:r>
            <a:r>
              <a:rPr lang="cs-CZ" dirty="0" err="1"/>
              <a:t>DBClient</a:t>
            </a:r>
            <a:r>
              <a:rPr lang="cs-CZ" dirty="0"/>
              <a:t> (lokální databáze)</a:t>
            </a:r>
          </a:p>
          <a:p>
            <a:pPr marL="530352" lvl="1" indent="0">
              <a:buNone/>
            </a:pPr>
            <a:r>
              <a:rPr lang="cs-CZ" dirty="0" err="1"/>
              <a:t>ViewModel</a:t>
            </a:r>
            <a:r>
              <a:rPr lang="cs-CZ" dirty="0"/>
              <a:t> – Třídy spravující jednotlivé fragmenty aplikace (</a:t>
            </a:r>
            <a:r>
              <a:rPr lang="cs-CZ" dirty="0" err="1"/>
              <a:t>InstitutionsFragment.kt</a:t>
            </a:r>
            <a:r>
              <a:rPr lang="cs-CZ" dirty="0"/>
              <a:t>, … )</a:t>
            </a:r>
          </a:p>
          <a:p>
            <a:pPr marL="530352" lvl="1" indent="0">
              <a:buNone/>
            </a:pPr>
            <a:r>
              <a:rPr lang="cs-CZ" dirty="0" err="1"/>
              <a:t>View</a:t>
            </a:r>
            <a:r>
              <a:rPr lang="cs-CZ" dirty="0"/>
              <a:t> – Definice grafického rozhraní (Fragment_institutions.xml, …)</a:t>
            </a:r>
          </a:p>
          <a:p>
            <a:pPr marL="530352" lvl="1" indent="0">
              <a:buNone/>
            </a:pPr>
            <a:endParaRPr lang="cs-CZ" dirty="0"/>
          </a:p>
          <a:p>
            <a:r>
              <a:rPr lang="cs-CZ" dirty="0"/>
              <a:t>JSON Web Token </a:t>
            </a:r>
          </a:p>
          <a:p>
            <a:pPr lvl="1"/>
            <a:r>
              <a:rPr lang="cs-CZ" dirty="0"/>
              <a:t>data o uživateli</a:t>
            </a:r>
          </a:p>
          <a:p>
            <a:endParaRPr lang="cs-CZ" dirty="0"/>
          </a:p>
          <a:p>
            <a:r>
              <a:rPr lang="cs-CZ" dirty="0"/>
              <a:t>Česká jazyková mutace</a:t>
            </a:r>
            <a:endParaRPr lang="en-GB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4166FDA-BF65-C9D8-8F81-063FD947B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Platforma Android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Kotlin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API level 23+</a:t>
            </a:r>
          </a:p>
          <a:p>
            <a:pPr>
              <a:lnSpc>
                <a:spcPct val="150000"/>
              </a:lnSpc>
            </a:pPr>
            <a:r>
              <a:rPr lang="cs-CZ" sz="3200" dirty="0">
                <a:latin typeface="Arial" panose="020B0604020202020204" pitchFamily="34" charset="0"/>
                <a:cs typeface="Arial" panose="020B0604020202020204" pitchFamily="34" charset="0"/>
              </a:rPr>
              <a:t>Android 6+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Zástupný symbol pro číslo snímku 7">
            <a:extLst>
              <a:ext uri="{FF2B5EF4-FFF2-40B4-BE49-F238E27FC236}">
                <a16:creationId xmlns:a16="http://schemas.microsoft.com/office/drawing/2014/main" id="{ACC89EAA-0ABB-5D1E-2ED0-524E11722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682637" y="6453385"/>
            <a:ext cx="1596292" cy="404614"/>
          </a:xfrm>
        </p:spPr>
        <p:txBody>
          <a:bodyPr/>
          <a:lstStyle/>
          <a:p>
            <a:r>
              <a:rPr lang="cs-CZ" sz="1600" dirty="0">
                <a:latin typeface="Arial" panose="020B0604020202020204" pitchFamily="34" charset="0"/>
                <a:cs typeface="Arial" panose="020B0604020202020204" pitchFamily="34" charset="0"/>
              </a:rPr>
              <a:t>8/10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228903"/>
      </p:ext>
    </p:extLst>
  </p:cSld>
  <p:clrMapOvr>
    <a:masterClrMapping/>
  </p:clrMapOvr>
</p:sld>
</file>

<file path=ppt/theme/theme1.xml><?xml version="1.0" encoding="utf-8"?>
<a:theme xmlns:a="http://schemas.openxmlformats.org/drawingml/2006/main" name="Oříznutí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TM10001105[[fn=Oříznutí]]</Template>
  <TotalTime>7173</TotalTime>
  <Words>756</Words>
  <Application>Microsoft Office PowerPoint</Application>
  <PresentationFormat>Širokoúhlá obrazovka</PresentationFormat>
  <Paragraphs>124</Paragraphs>
  <Slides>15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15</vt:i4>
      </vt:variant>
    </vt:vector>
  </HeadingPairs>
  <TitlesOfParts>
    <vt:vector size="19" baseType="lpstr">
      <vt:lpstr>Arial</vt:lpstr>
      <vt:lpstr>Calibri</vt:lpstr>
      <vt:lpstr>Franklin Gothic Book</vt:lpstr>
      <vt:lpstr>Oříznutí</vt:lpstr>
      <vt:lpstr>Prototyp klientské aplikace pro komunitní překlad textů z kulturních institucí   Jan Pelikán</vt:lpstr>
      <vt:lpstr>Vznik práce</vt:lpstr>
      <vt:lpstr>Bakalářská práce Mikešová</vt:lpstr>
      <vt:lpstr>Use case scénář – Zobrazení instituce</vt:lpstr>
      <vt:lpstr>Use case scénář – Změna jazyka</vt:lpstr>
      <vt:lpstr>Use case scénář – Přihlášení do aplikace</vt:lpstr>
      <vt:lpstr>Use case scénář – Přidat nový exponát</vt:lpstr>
      <vt:lpstr>Popis implementace</vt:lpstr>
      <vt:lpstr>Popis implementace</vt:lpstr>
      <vt:lpstr>Testování</vt:lpstr>
      <vt:lpstr>Závěr</vt:lpstr>
      <vt:lpstr>Děkuji Vám za pozornost</vt:lpstr>
      <vt:lpstr>Jaké možnosti navíc dává uživateli přihlášení v rámci mobilní aplikace?</vt:lpstr>
      <vt:lpstr>Pokud by byla požadována funkcionalita systému v offline prostředí, případně v prostředí, kde by byla Wi-Fi síť jen v prostoru pokladen – jaké modifikace systému by bylo třeba provést? </vt:lpstr>
      <vt:lpstr>Je aplikace snadno rozšiřitelná o použití NFC tagů?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Simona Šteflová</dc:creator>
  <cp:lastModifiedBy>Simona Šteflová</cp:lastModifiedBy>
  <cp:revision>16</cp:revision>
  <dcterms:created xsi:type="dcterms:W3CDTF">2022-06-06T14:47:55Z</dcterms:created>
  <dcterms:modified xsi:type="dcterms:W3CDTF">2022-06-11T14:21:02Z</dcterms:modified>
</cp:coreProperties>
</file>

<file path=docProps/thumbnail.jpeg>
</file>